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8"/>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1691" r:id="rId23"/>
    <p:sldId id="477" r:id="rId24"/>
    <p:sldId id="2076138293" r:id="rId25"/>
    <p:sldId id="2076138292" r:id="rId26"/>
    <p:sldId id="2076138297" r:id="rId27"/>
    <p:sldId id="2076138294" r:id="rId28"/>
    <p:sldId id="2076138295" r:id="rId29"/>
    <p:sldId id="2076138296" r:id="rId30"/>
    <p:sldId id="2076137917" r:id="rId31"/>
    <p:sldId id="2076137915" r:id="rId32"/>
    <p:sldId id="2076138280" r:id="rId33"/>
    <p:sldId id="11927" r:id="rId34"/>
    <p:sldId id="751" r:id="rId35"/>
    <p:sldId id="8262" r:id="rId36"/>
    <p:sldId id="2076136710" r:id="rId37"/>
    <p:sldId id="2076138298" r:id="rId38"/>
    <p:sldId id="2076138299" r:id="rId39"/>
    <p:sldId id="2076137918" r:id="rId40"/>
    <p:sldId id="2076138288" r:id="rId41"/>
    <p:sldId id="381" r:id="rId42"/>
    <p:sldId id="263" r:id="rId43"/>
    <p:sldId id="270" r:id="rId44"/>
    <p:sldId id="2076137919" r:id="rId45"/>
    <p:sldId id="1622" r:id="rId46"/>
    <p:sldId id="2076138290" r:id="rId47"/>
    <p:sldId id="1251" r:id="rId48"/>
    <p:sldId id="2076138291" r:id="rId49"/>
    <p:sldId id="8337" r:id="rId50"/>
    <p:sldId id="2076138289" r:id="rId51"/>
    <p:sldId id="8321" r:id="rId52"/>
    <p:sldId id="2076138284" r:id="rId53"/>
    <p:sldId id="2076138285" r:id="rId54"/>
    <p:sldId id="2076138283" r:id="rId55"/>
    <p:sldId id="2076138282" r:id="rId56"/>
    <p:sldId id="29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1691"/>
            <p14:sldId id="477"/>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7" autoAdjust="0"/>
    <p:restoredTop sz="82463" autoAdjust="0"/>
  </p:normalViewPr>
  <p:slideViewPr>
    <p:cSldViewPr snapToGrid="0">
      <p:cViewPr varScale="1">
        <p:scale>
          <a:sx n="167" d="100"/>
          <a:sy n="167" d="100"/>
        </p:scale>
        <p:origin x="1709" y="96"/>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31</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8:39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10/23/2020 8:39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r>
              <a:rPr lang="en-US" dirty="0"/>
              <a:t>These “ingest stores” form the source for the data that is processed and ultimately served to applications and dashboards either in a data warehouse or by an analytic store that gets its data from the data warehouse. </a:t>
            </a:r>
          </a:p>
          <a:p>
            <a:r>
              <a:rPr lang="en-US" dirty="0"/>
              <a:t>It is worth observing that the modern data warehouse can serve two functions. It can participate in the data processing in addition to being the data store serving analytic clients. </a:t>
            </a: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8104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99233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22</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8:39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848532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theme" Target="../theme/theme8.xml"/><Relationship Id="rId5" Type="http://schemas.openxmlformats.org/officeDocument/2006/relationships/slideLayout" Target="../slideLayouts/slideLayout15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emf"/><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svg"/><Relationship Id="rId18" Type="http://schemas.openxmlformats.org/officeDocument/2006/relationships/image" Target="../media/image54.png"/><Relationship Id="rId26" Type="http://schemas.openxmlformats.org/officeDocument/2006/relationships/image" Target="../media/image43.png"/><Relationship Id="rId3" Type="http://schemas.openxmlformats.org/officeDocument/2006/relationships/image" Target="../media/image30.emf"/><Relationship Id="rId21" Type="http://schemas.openxmlformats.org/officeDocument/2006/relationships/image" Target="../media/image57.svg"/><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image" Target="../media/image53.png"/><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56.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50.png"/><Relationship Id="rId24" Type="http://schemas.openxmlformats.org/officeDocument/2006/relationships/image" Target="../media/image42.svg"/><Relationship Id="rId5" Type="http://schemas.openxmlformats.org/officeDocument/2006/relationships/image" Target="../media/image32.png"/><Relationship Id="rId15" Type="http://schemas.openxmlformats.org/officeDocument/2006/relationships/image" Target="../media/image38.png"/><Relationship Id="rId23" Type="http://schemas.openxmlformats.org/officeDocument/2006/relationships/image" Target="../media/image41.png"/><Relationship Id="rId10" Type="http://schemas.openxmlformats.org/officeDocument/2006/relationships/image" Target="../media/image49.svg"/><Relationship Id="rId19"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48.png"/><Relationship Id="rId14" Type="http://schemas.openxmlformats.org/officeDocument/2006/relationships/image" Target="../media/image37.png"/><Relationship Id="rId22" Type="http://schemas.openxmlformats.org/officeDocument/2006/relationships/image" Target="../media/image40.png"/><Relationship Id="rId27"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8.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19.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sv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Data &amp; AI</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2291" y="220677"/>
            <a:ext cx="11027418" cy="528644"/>
          </a:xfrm>
        </p:spPr>
        <p:txBody>
          <a:bodyPr/>
          <a:lstStyle/>
          <a:p>
            <a:r>
              <a:rPr lang="en-US" sz="4000" dirty="0"/>
              <a:t>Data Warehousing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46151" y="194582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01772" y="608783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33777" y="1991450"/>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26898" y="199145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33773" y="612658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197244" y="3891314"/>
            <a:ext cx="431826"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139645E-E23E-4F16-AFA3-65850A3B529E}"/>
              </a:ext>
            </a:extLst>
          </p:cNvPr>
          <p:cNvGrpSpPr/>
          <p:nvPr/>
        </p:nvGrpSpPr>
        <p:grpSpPr>
          <a:xfrm>
            <a:off x="7647142" y="3153351"/>
            <a:ext cx="1255472" cy="882881"/>
            <a:chOff x="6819102" y="3453071"/>
            <a:chExt cx="1255472" cy="882881"/>
          </a:xfrm>
        </p:grpSpPr>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gr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3308343" y="3312211"/>
            <a:ext cx="2672608" cy="1143000"/>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280178" y="3043254"/>
            <a:ext cx="2683202" cy="2245022"/>
          </a:xfrm>
          <a:prstGeom prst="roundRect">
            <a:avLst>
              <a:gd name="adj" fmla="val 9426"/>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969000" y="3997942"/>
            <a:ext cx="291095"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C9D12473-D1B0-4DC2-BA0A-4DA10EAC4D8E}"/>
              </a:ext>
            </a:extLst>
          </p:cNvPr>
          <p:cNvSpPr txBox="1"/>
          <p:nvPr/>
        </p:nvSpPr>
        <p:spPr>
          <a:xfrm>
            <a:off x="3854015" y="2923379"/>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INGEST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03022" y="264929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grpSp>
        <p:nvGrpSpPr>
          <p:cNvPr id="14" name="Group 13">
            <a:extLst>
              <a:ext uri="{FF2B5EF4-FFF2-40B4-BE49-F238E27FC236}">
                <a16:creationId xmlns:a16="http://schemas.microsoft.com/office/drawing/2014/main" id="{07E572BF-D6BE-4AF4-8A86-8590A29ABF11}"/>
              </a:ext>
            </a:extLst>
          </p:cNvPr>
          <p:cNvGrpSpPr/>
          <p:nvPr/>
        </p:nvGrpSpPr>
        <p:grpSpPr>
          <a:xfrm>
            <a:off x="3313050" y="3418781"/>
            <a:ext cx="843652" cy="931701"/>
            <a:chOff x="1798307" y="3555451"/>
            <a:chExt cx="843652" cy="931701"/>
          </a:xfrm>
        </p:grpSpPr>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9"/>
            <a:stretch>
              <a:fillRect/>
            </a:stretch>
          </p:blipFill>
          <p:spPr>
            <a:xfrm>
              <a:off x="1992163" y="3555451"/>
              <a:ext cx="474405" cy="474405"/>
            </a:xfrm>
            <a:prstGeom prst="rect">
              <a:avLst/>
            </a:prstGeom>
          </p:spPr>
        </p:pic>
      </p:grpSp>
      <p:grpSp>
        <p:nvGrpSpPr>
          <p:cNvPr id="13" name="Group 12">
            <a:extLst>
              <a:ext uri="{FF2B5EF4-FFF2-40B4-BE49-F238E27FC236}">
                <a16:creationId xmlns:a16="http://schemas.microsoft.com/office/drawing/2014/main" id="{AF7613BF-1BA5-4FC6-928F-861757AE9DFF}"/>
              </a:ext>
            </a:extLst>
          </p:cNvPr>
          <p:cNvGrpSpPr/>
          <p:nvPr/>
        </p:nvGrpSpPr>
        <p:grpSpPr>
          <a:xfrm>
            <a:off x="4247616" y="3427231"/>
            <a:ext cx="734502" cy="936696"/>
            <a:chOff x="2709357" y="3561533"/>
            <a:chExt cx="734502" cy="936696"/>
          </a:xfrm>
        </p:grpSpPr>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00F3480-6398-4380-9071-AAA5A32B69F1}"/>
              </a:ext>
            </a:extLst>
          </p:cNvPr>
          <p:cNvGrpSpPr/>
          <p:nvPr/>
        </p:nvGrpSpPr>
        <p:grpSpPr>
          <a:xfrm>
            <a:off x="6591949" y="4224826"/>
            <a:ext cx="832279" cy="795470"/>
            <a:chOff x="8069049" y="3536683"/>
            <a:chExt cx="832279" cy="795470"/>
          </a:xfrm>
        </p:grpSpPr>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grpSp>
      <p:grpSp>
        <p:nvGrpSpPr>
          <p:cNvPr id="6" name="Group 5">
            <a:extLst>
              <a:ext uri="{FF2B5EF4-FFF2-40B4-BE49-F238E27FC236}">
                <a16:creationId xmlns:a16="http://schemas.microsoft.com/office/drawing/2014/main" id="{F4CF551E-4C58-4E19-9EAC-42683CDF0FC8}"/>
              </a:ext>
            </a:extLst>
          </p:cNvPr>
          <p:cNvGrpSpPr/>
          <p:nvPr/>
        </p:nvGrpSpPr>
        <p:grpSpPr>
          <a:xfrm>
            <a:off x="6275335" y="3306493"/>
            <a:ext cx="1410964" cy="730389"/>
            <a:chOff x="5447295" y="3606213"/>
            <a:chExt cx="1410964" cy="730389"/>
          </a:xfrm>
        </p:grpSpPr>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19697" y="2997903"/>
            <a:ext cx="997851" cy="231145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222536" y="2455393"/>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grpSp>
        <p:nvGrpSpPr>
          <p:cNvPr id="12" name="Group 11">
            <a:extLst>
              <a:ext uri="{FF2B5EF4-FFF2-40B4-BE49-F238E27FC236}">
                <a16:creationId xmlns:a16="http://schemas.microsoft.com/office/drawing/2014/main" id="{FE44E177-776F-485B-AD88-911D9C89CC4B}"/>
              </a:ext>
            </a:extLst>
          </p:cNvPr>
          <p:cNvGrpSpPr/>
          <p:nvPr/>
        </p:nvGrpSpPr>
        <p:grpSpPr>
          <a:xfrm>
            <a:off x="9298755" y="3164959"/>
            <a:ext cx="860844" cy="832983"/>
            <a:chOff x="9264315" y="3667879"/>
            <a:chExt cx="860844" cy="832983"/>
          </a:xfrm>
        </p:grpSpPr>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grpSp>
        <p:nvGrpSpPr>
          <p:cNvPr id="10" name="Group 9">
            <a:extLst>
              <a:ext uri="{FF2B5EF4-FFF2-40B4-BE49-F238E27FC236}">
                <a16:creationId xmlns:a16="http://schemas.microsoft.com/office/drawing/2014/main" id="{C635C9E7-87CE-41E4-A8E1-0C32162B4056}"/>
              </a:ext>
            </a:extLst>
          </p:cNvPr>
          <p:cNvGrpSpPr/>
          <p:nvPr/>
        </p:nvGrpSpPr>
        <p:grpSpPr>
          <a:xfrm>
            <a:off x="9256708" y="4089103"/>
            <a:ext cx="860844" cy="1117861"/>
            <a:chOff x="9222268" y="4592023"/>
            <a:chExt cx="860844" cy="1117861"/>
          </a:xfrm>
        </p:grpSpPr>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gr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80874" y="4069734"/>
            <a:ext cx="21987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13609FE-0F53-421D-A28F-41FDBAC2E625}"/>
              </a:ext>
            </a:extLst>
          </p:cNvPr>
          <p:cNvGrpSpPr/>
          <p:nvPr/>
        </p:nvGrpSpPr>
        <p:grpSpPr>
          <a:xfrm>
            <a:off x="5073033" y="3413836"/>
            <a:ext cx="860844" cy="970105"/>
            <a:chOff x="4194331" y="3599884"/>
            <a:chExt cx="860844" cy="970105"/>
          </a:xfrm>
        </p:grpSpPr>
        <p:sp>
          <p:nvSpPr>
            <p:cNvPr id="333" name="TextBox 332">
              <a:extLst>
                <a:ext uri="{FF2B5EF4-FFF2-40B4-BE49-F238E27FC236}">
                  <a16:creationId xmlns:a16="http://schemas.microsoft.com/office/drawing/2014/main" id="{8F74C718-9E87-4FC8-8874-FC326B3B40B7}"/>
                </a:ext>
              </a:extLst>
            </p:cNvPr>
            <p:cNvSpPr txBox="1"/>
            <p:nvPr/>
          </p:nvSpPr>
          <p:spPr>
            <a:xfrm>
              <a:off x="4194331" y="41127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sp>
        <p:nvSpPr>
          <p:cNvPr id="343" name="TextBox 342">
            <a:extLst>
              <a:ext uri="{FF2B5EF4-FFF2-40B4-BE49-F238E27FC236}">
                <a16:creationId xmlns:a16="http://schemas.microsoft.com/office/drawing/2014/main" id="{975B4036-97AF-4A6C-A3DB-2B5A6586BF89}"/>
              </a:ext>
            </a:extLst>
          </p:cNvPr>
          <p:cNvSpPr txBox="1"/>
          <p:nvPr/>
        </p:nvSpPr>
        <p:spPr>
          <a:xfrm>
            <a:off x="97417" y="74741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rgbClr val="002050">
                    <a:lumMod val="50000"/>
                    <a:lumOff val="50000"/>
                  </a:srgbClr>
                </a:solidFill>
                <a:latin typeface="Segoe UI Semilight"/>
              </a:rPr>
              <a:t>Loading and preparing data for analysis with a data warehouse</a:t>
            </a:r>
            <a:endParaRPr kumimoji="0" lang="en-US" sz="2000" b="0" i="0" u="none" strike="noStrike" kern="1200" cap="none" spc="0" normalizeH="0" baseline="0" noProof="0" dirty="0">
              <a:ln>
                <a:noFill/>
              </a:ln>
              <a:solidFill>
                <a:srgbClr val="002050">
                  <a:lumMod val="50000"/>
                  <a:lumOff val="50000"/>
                </a:srgbClr>
              </a:solidFill>
              <a:effectLst/>
              <a:uLnTx/>
              <a:uFillTx/>
              <a:latin typeface="Segoe UI Semilight"/>
              <a:ea typeface="+mn-ea"/>
              <a:cs typeface="Segoe UI Semilight" panose="020B0402040204020203" pitchFamily="34" charset="0"/>
            </a:endParaRPr>
          </a:p>
        </p:txBody>
      </p:sp>
      <p:sp>
        <p:nvSpPr>
          <p:cNvPr id="348" name="TextBox 347">
            <a:extLst>
              <a:ext uri="{FF2B5EF4-FFF2-40B4-BE49-F238E27FC236}">
                <a16:creationId xmlns:a16="http://schemas.microsoft.com/office/drawing/2014/main" id="{8DFB62B8-BBF2-4673-ADF2-A3D1BDF0D42D}"/>
              </a:ext>
            </a:extLst>
          </p:cNvPr>
          <p:cNvSpPr txBox="1"/>
          <p:nvPr/>
        </p:nvSpPr>
        <p:spPr>
          <a:xfrm>
            <a:off x="3843771" y="6350821"/>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grpSp>
        <p:nvGrpSpPr>
          <p:cNvPr id="21" name="Group 20">
            <a:extLst>
              <a:ext uri="{FF2B5EF4-FFF2-40B4-BE49-F238E27FC236}">
                <a16:creationId xmlns:a16="http://schemas.microsoft.com/office/drawing/2014/main" id="{FD9B7484-253A-48D9-9643-ED7F224D1127}"/>
              </a:ext>
            </a:extLst>
          </p:cNvPr>
          <p:cNvGrpSpPr/>
          <p:nvPr/>
        </p:nvGrpSpPr>
        <p:grpSpPr>
          <a:xfrm>
            <a:off x="4226905" y="5382391"/>
            <a:ext cx="843652" cy="912994"/>
            <a:chOff x="2526373" y="6704837"/>
            <a:chExt cx="843652" cy="912994"/>
          </a:xfrm>
        </p:grpSpPr>
        <p:sp>
          <p:nvSpPr>
            <p:cNvPr id="346" name="TextBox 345">
              <a:extLst>
                <a:ext uri="{FF2B5EF4-FFF2-40B4-BE49-F238E27FC236}">
                  <a16:creationId xmlns:a16="http://schemas.microsoft.com/office/drawing/2014/main" id="{83423BFD-84C0-47A8-91BC-4A68DF7A12F4}"/>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3825676" y="5258148"/>
            <a:ext cx="164611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27B6B3A-BEE5-442A-808A-23BF71865A05}"/>
              </a:ext>
            </a:extLst>
          </p:cNvPr>
          <p:cNvGrpSpPr/>
          <p:nvPr/>
        </p:nvGrpSpPr>
        <p:grpSpPr>
          <a:xfrm>
            <a:off x="7858327" y="4271141"/>
            <a:ext cx="860844" cy="832983"/>
            <a:chOff x="7030287" y="4570861"/>
            <a:chExt cx="860844" cy="832983"/>
          </a:xfrm>
        </p:grpSpPr>
        <p:pic>
          <p:nvPicPr>
            <p:cNvPr id="239" name="Picture 238">
              <a:extLst>
                <a:ext uri="{FF2B5EF4-FFF2-40B4-BE49-F238E27FC236}">
                  <a16:creationId xmlns:a16="http://schemas.microsoft.com/office/drawing/2014/main" id="{7B437F87-7DD5-4D9F-8482-A2D3CE8F002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1694" y="4570861"/>
              <a:ext cx="495330" cy="495330"/>
            </a:xfrm>
            <a:prstGeom prst="rect">
              <a:avLst/>
            </a:prstGeom>
          </p:spPr>
        </p:pic>
        <p:sp>
          <p:nvSpPr>
            <p:cNvPr id="245" name="TextBox 244">
              <a:extLst>
                <a:ext uri="{FF2B5EF4-FFF2-40B4-BE49-F238E27FC236}">
                  <a16:creationId xmlns:a16="http://schemas.microsoft.com/office/drawing/2014/main" id="{8A8F12B8-FB42-4233-A15A-2901137FEE85}"/>
                </a:ext>
              </a:extLst>
            </p:cNvPr>
            <p:cNvSpPr txBox="1"/>
            <p:nvPr/>
          </p:nvSpPr>
          <p:spPr>
            <a:xfrm>
              <a:off x="7030287" y="4989701"/>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cxnSp>
        <p:nvCxnSpPr>
          <p:cNvPr id="271" name="Connector: Elbow 270">
            <a:extLst>
              <a:ext uri="{FF2B5EF4-FFF2-40B4-BE49-F238E27FC236}">
                <a16:creationId xmlns:a16="http://schemas.microsoft.com/office/drawing/2014/main" id="{F4E4B543-3ABE-432C-8B01-0A5D9BEFC636}"/>
              </a:ext>
            </a:extLst>
          </p:cNvPr>
          <p:cNvCxnSpPr>
            <a:cxnSpLocks/>
            <a:stCxn id="351" idx="0"/>
            <a:endCxn id="15" idx="2"/>
          </p:cNvCxnSpPr>
          <p:nvPr/>
        </p:nvCxnSpPr>
        <p:spPr>
          <a:xfrm rot="16200000" flipV="1">
            <a:off x="4245222" y="4854637"/>
            <a:ext cx="802937" cy="4085"/>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48FCFB2F-6397-4CAD-987E-5F9D64DAA2CA}"/>
              </a:ext>
            </a:extLst>
          </p:cNvPr>
          <p:cNvCxnSpPr>
            <a:cxnSpLocks/>
            <a:stCxn id="351" idx="3"/>
            <a:endCxn id="276" idx="2"/>
          </p:cNvCxnSpPr>
          <p:nvPr/>
        </p:nvCxnSpPr>
        <p:spPr>
          <a:xfrm flipV="1">
            <a:off x="5471787" y="5288276"/>
            <a:ext cx="2149992" cy="545944"/>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F2DEBF15-2C66-46DC-85EE-89DA818B52F5}"/>
              </a:ext>
            </a:extLst>
          </p:cNvPr>
          <p:cNvCxnSpPr>
            <a:cxnSpLocks/>
            <a:stCxn id="351" idx="3"/>
            <a:endCxn id="284" idx="2"/>
          </p:cNvCxnSpPr>
          <p:nvPr/>
        </p:nvCxnSpPr>
        <p:spPr>
          <a:xfrm flipV="1">
            <a:off x="5471787" y="5309353"/>
            <a:ext cx="4246836" cy="524867"/>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6283AA12-CB77-438A-97EE-3391116D9AA2}"/>
              </a:ext>
            </a:extLst>
          </p:cNvPr>
          <p:cNvSpPr txBox="1"/>
          <p:nvPr/>
        </p:nvSpPr>
        <p:spPr>
          <a:xfrm>
            <a:off x="3671320" y="1221283"/>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DATA LOADING</a:t>
            </a:r>
          </a:p>
        </p:txBody>
      </p:sp>
      <p:sp>
        <p:nvSpPr>
          <p:cNvPr id="278" name="Rectangle: Rounded Corners 277">
            <a:extLst>
              <a:ext uri="{FF2B5EF4-FFF2-40B4-BE49-F238E27FC236}">
                <a16:creationId xmlns:a16="http://schemas.microsoft.com/office/drawing/2014/main" id="{602AD5E5-19DF-4881-B38E-44EC909FFBAC}"/>
              </a:ext>
            </a:extLst>
          </p:cNvPr>
          <p:cNvSpPr/>
          <p:nvPr/>
        </p:nvSpPr>
        <p:spPr bwMode="auto">
          <a:xfrm>
            <a:off x="1925312" y="1601718"/>
            <a:ext cx="3480120" cy="114300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0" name="Group 279">
            <a:extLst>
              <a:ext uri="{FF2B5EF4-FFF2-40B4-BE49-F238E27FC236}">
                <a16:creationId xmlns:a16="http://schemas.microsoft.com/office/drawing/2014/main" id="{3224CC16-259F-4EA1-AAC8-2034E1EAAD1E}"/>
              </a:ext>
            </a:extLst>
          </p:cNvPr>
          <p:cNvGrpSpPr/>
          <p:nvPr/>
        </p:nvGrpSpPr>
        <p:grpSpPr>
          <a:xfrm>
            <a:off x="1943810" y="1715544"/>
            <a:ext cx="843652" cy="912994"/>
            <a:chOff x="2526373" y="6704837"/>
            <a:chExt cx="843652" cy="912994"/>
          </a:xfrm>
        </p:grpSpPr>
        <p:sp>
          <p:nvSpPr>
            <p:cNvPr id="281" name="TextBox 280">
              <a:extLst>
                <a:ext uri="{FF2B5EF4-FFF2-40B4-BE49-F238E27FC236}">
                  <a16:creationId xmlns:a16="http://schemas.microsoft.com/office/drawing/2014/main" id="{E80DDA1B-10B6-4DAD-8E70-08B91FDEC3C2}"/>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290" name="Picture 289">
              <a:extLst>
                <a:ext uri="{FF2B5EF4-FFF2-40B4-BE49-F238E27FC236}">
                  <a16:creationId xmlns:a16="http://schemas.microsoft.com/office/drawing/2014/main" id="{3FBB0717-52A1-467B-8B7A-705E24E47F8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294" name="Group 293">
            <a:extLst>
              <a:ext uri="{FF2B5EF4-FFF2-40B4-BE49-F238E27FC236}">
                <a16:creationId xmlns:a16="http://schemas.microsoft.com/office/drawing/2014/main" id="{3D25C5AE-9017-4382-ADCD-D526945E9441}"/>
              </a:ext>
            </a:extLst>
          </p:cNvPr>
          <p:cNvGrpSpPr/>
          <p:nvPr/>
        </p:nvGrpSpPr>
        <p:grpSpPr>
          <a:xfrm>
            <a:off x="2745027" y="1715544"/>
            <a:ext cx="1015795" cy="1051493"/>
            <a:chOff x="2451789" y="6704837"/>
            <a:chExt cx="1015795" cy="1051493"/>
          </a:xfrm>
        </p:grpSpPr>
        <p:sp>
          <p:nvSpPr>
            <p:cNvPr id="297" name="TextBox 296">
              <a:extLst>
                <a:ext uri="{FF2B5EF4-FFF2-40B4-BE49-F238E27FC236}">
                  <a16:creationId xmlns:a16="http://schemas.microsoft.com/office/drawing/2014/main" id="{EAF77B67-8597-4AF0-A817-CBB34BFFA678}"/>
                </a:ext>
              </a:extLst>
            </p:cNvPr>
            <p:cNvSpPr txBox="1"/>
            <p:nvPr/>
          </p:nvSpPr>
          <p:spPr>
            <a:xfrm>
              <a:off x="2451789" y="7248499"/>
              <a:ext cx="1015795"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a:t>
              </a:r>
              <a:br>
                <a:rPr lang="en-US" dirty="0"/>
              </a:br>
              <a:r>
                <a:rPr lang="en-US" dirty="0"/>
                <a:t>Import/Export Service</a:t>
              </a:r>
            </a:p>
          </p:txBody>
        </p:sp>
        <p:pic>
          <p:nvPicPr>
            <p:cNvPr id="304" name="Picture 303">
              <a:extLst>
                <a:ext uri="{FF2B5EF4-FFF2-40B4-BE49-F238E27FC236}">
                  <a16:creationId xmlns:a16="http://schemas.microsoft.com/office/drawing/2014/main" id="{2C3604AC-4DB6-4E66-B85E-62B4CC97252F}"/>
                </a:ext>
              </a:extLst>
            </p:cNvPr>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311" name="Group 310">
            <a:extLst>
              <a:ext uri="{FF2B5EF4-FFF2-40B4-BE49-F238E27FC236}">
                <a16:creationId xmlns:a16="http://schemas.microsoft.com/office/drawing/2014/main" id="{30DC8B91-01AB-46DA-9227-EE4E3323DB03}"/>
              </a:ext>
            </a:extLst>
          </p:cNvPr>
          <p:cNvGrpSpPr/>
          <p:nvPr/>
        </p:nvGrpSpPr>
        <p:grpSpPr>
          <a:xfrm>
            <a:off x="4519605" y="1715544"/>
            <a:ext cx="843652" cy="912994"/>
            <a:chOff x="2526373" y="6704837"/>
            <a:chExt cx="843652" cy="912994"/>
          </a:xfrm>
        </p:grpSpPr>
        <p:sp>
          <p:nvSpPr>
            <p:cNvPr id="322" name="TextBox 321">
              <a:extLst>
                <a:ext uri="{FF2B5EF4-FFF2-40B4-BE49-F238E27FC236}">
                  <a16:creationId xmlns:a16="http://schemas.microsoft.com/office/drawing/2014/main" id="{89EF0854-163B-4797-913B-D59C93CAC293}"/>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API’s, CLI &amp; </a:t>
              </a:r>
              <a:br>
                <a:rPr lang="en-US" dirty="0"/>
              </a:br>
              <a:r>
                <a:rPr lang="en-US" dirty="0"/>
                <a:t>GUI Tools</a:t>
              </a:r>
            </a:p>
          </p:txBody>
        </p:sp>
        <p:pic>
          <p:nvPicPr>
            <p:cNvPr id="323" name="Picture 322">
              <a:extLst>
                <a:ext uri="{FF2B5EF4-FFF2-40B4-BE49-F238E27FC236}">
                  <a16:creationId xmlns:a16="http://schemas.microsoft.com/office/drawing/2014/main" id="{9A4F9B00-CAF5-4171-81A3-2DD6CA1B8A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cxnSp>
        <p:nvCxnSpPr>
          <p:cNvPr id="324" name="Connector: Elbow 323">
            <a:extLst>
              <a:ext uri="{FF2B5EF4-FFF2-40B4-BE49-F238E27FC236}">
                <a16:creationId xmlns:a16="http://schemas.microsoft.com/office/drawing/2014/main" id="{CEAEE3FC-DEF8-4213-968C-C9C9913AF148}"/>
              </a:ext>
            </a:extLst>
          </p:cNvPr>
          <p:cNvCxnSpPr>
            <a:cxnSpLocks/>
            <a:endCxn id="15" idx="1"/>
          </p:cNvCxnSpPr>
          <p:nvPr/>
        </p:nvCxnSpPr>
        <p:spPr>
          <a:xfrm rot="16200000" flipH="1">
            <a:off x="2271523" y="2846891"/>
            <a:ext cx="1129850" cy="943790"/>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4" name="Group 343">
            <a:extLst>
              <a:ext uri="{FF2B5EF4-FFF2-40B4-BE49-F238E27FC236}">
                <a16:creationId xmlns:a16="http://schemas.microsoft.com/office/drawing/2014/main" id="{96075BF4-9D08-4FEB-9E83-41B127BE9CD7}"/>
              </a:ext>
            </a:extLst>
          </p:cNvPr>
          <p:cNvGrpSpPr/>
          <p:nvPr/>
        </p:nvGrpSpPr>
        <p:grpSpPr>
          <a:xfrm>
            <a:off x="3718387" y="1715544"/>
            <a:ext cx="843652" cy="912994"/>
            <a:chOff x="2526373" y="6704837"/>
            <a:chExt cx="843652" cy="912994"/>
          </a:xfrm>
        </p:grpSpPr>
        <p:sp>
          <p:nvSpPr>
            <p:cNvPr id="345" name="TextBox 344">
              <a:extLst>
                <a:ext uri="{FF2B5EF4-FFF2-40B4-BE49-F238E27FC236}">
                  <a16:creationId xmlns:a16="http://schemas.microsoft.com/office/drawing/2014/main" id="{32413A9D-0923-45A6-8E37-0C5CA95C2658}"/>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Data Box</a:t>
              </a:r>
            </a:p>
          </p:txBody>
        </p:sp>
        <p:pic>
          <p:nvPicPr>
            <p:cNvPr id="347" name="Picture 346">
              <a:extLst>
                <a:ext uri="{FF2B5EF4-FFF2-40B4-BE49-F238E27FC236}">
                  <a16:creationId xmlns:a16="http://schemas.microsoft.com/office/drawing/2014/main" id="{8BF18D9F-E853-4220-AB72-9CC43B6E181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28749" y="6704837"/>
              <a:ext cx="426720" cy="475488"/>
            </a:xfrm>
            <a:prstGeom prst="rect">
              <a:avLst/>
            </a:prstGeom>
          </p:spPr>
        </p:pic>
      </p:grpSp>
      <p:cxnSp>
        <p:nvCxnSpPr>
          <p:cNvPr id="367" name="Straight Connector 366">
            <a:extLst>
              <a:ext uri="{FF2B5EF4-FFF2-40B4-BE49-F238E27FC236}">
                <a16:creationId xmlns:a16="http://schemas.microsoft.com/office/drawing/2014/main" id="{F8B08F58-C4E0-4D45-A45E-BD03FC0C1AF9}"/>
              </a:ext>
            </a:extLst>
          </p:cNvPr>
          <p:cNvCxnSpPr>
            <a:cxnSpLocks/>
          </p:cNvCxnSpPr>
          <p:nvPr/>
        </p:nvCxnSpPr>
        <p:spPr>
          <a:xfrm>
            <a:off x="1401772" y="194582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74DBB15-4DDF-408B-9970-E05AF8B0144B}"/>
              </a:ext>
            </a:extLst>
          </p:cNvPr>
          <p:cNvCxnSpPr>
            <a:cxnSpLocks/>
            <a:stCxn id="177" idx="3"/>
          </p:cNvCxnSpPr>
          <p:nvPr/>
        </p:nvCxnSpPr>
        <p:spPr>
          <a:xfrm flipV="1">
            <a:off x="1525404" y="4064293"/>
            <a:ext cx="1770255" cy="1652992"/>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9" name="Connector: Elbow 368">
            <a:extLst>
              <a:ext uri="{FF2B5EF4-FFF2-40B4-BE49-F238E27FC236}">
                <a16:creationId xmlns:a16="http://schemas.microsoft.com/office/drawing/2014/main" id="{C0464259-0AF6-4462-A84C-543D6BB31BDC}"/>
              </a:ext>
            </a:extLst>
          </p:cNvPr>
          <p:cNvCxnSpPr>
            <a:cxnSpLocks/>
            <a:stCxn id="240" idx="3"/>
            <a:endCxn id="278" idx="1"/>
          </p:cNvCxnSpPr>
          <p:nvPr/>
        </p:nvCxnSpPr>
        <p:spPr>
          <a:xfrm flipV="1">
            <a:off x="1550081" y="2173218"/>
            <a:ext cx="375231" cy="1969701"/>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2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065"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2142676"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088243"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3829"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488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3538897"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924743" y="1538869"/>
            <a:ext cx="6561967"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673" y="1737634"/>
            <a:ext cx="475488" cy="475488"/>
          </a:xfrm>
          <a:prstGeom prst="rect">
            <a:avLst/>
          </a:prstGeom>
          <a:noFill/>
          <a:extLst>
            <a:ext uri="{909E8E84-426E-40DD-AFC4-6F175D3DCCD1}">
              <a14:hiddenFill xmlns:a14="http://schemas.microsoft.com/office/drawing/2010/main">
                <a:solidFill>
                  <a:srgbClr val="FFFFFF"/>
                </a:solidFill>
              </a14:hiddenFill>
            </a:ext>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49599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586" y="2685554"/>
            <a:ext cx="1"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33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8"/>
            <a:ext cx="23355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216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44182" y="1737634"/>
            <a:ext cx="475488" cy="475488"/>
          </a:xfrm>
          <a:prstGeom prst="rect">
            <a:avLst/>
          </a:prstGeom>
        </p:spPr>
      </p:pic>
      <p:sp>
        <p:nvSpPr>
          <p:cNvPr id="157" name="TextBox 156">
            <a:extLst>
              <a:ext uri="{FF2B5EF4-FFF2-40B4-BE49-F238E27FC236}">
                <a16:creationId xmlns:a16="http://schemas.microsoft.com/office/drawing/2014/main" id="{14A96201-96B7-4060-B19F-70C6C53699A3}"/>
              </a:ext>
            </a:extLst>
          </p:cNvPr>
          <p:cNvSpPr txBox="1"/>
          <p:nvPr/>
        </p:nvSpPr>
        <p:spPr>
          <a:xfrm>
            <a:off x="3092778" y="2173205"/>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STUDIO  </a:t>
            </a:r>
          </a:p>
        </p:txBody>
      </p:sp>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68636"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5726127"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4685286"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08628"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6715950"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116725"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1034" y="3947814"/>
            <a:ext cx="21987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00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59647" y="3582377"/>
            <a:ext cx="475488" cy="475488"/>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43E8A72F-3A80-4164-8681-6410B2F3CED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41226" y="1789356"/>
            <a:ext cx="475488" cy="475488"/>
          </a:xfrm>
          <a:prstGeom prst="rect">
            <a:avLst/>
          </a:prstGeom>
        </p:spPr>
      </p:pic>
      <p:sp>
        <p:nvSpPr>
          <p:cNvPr id="332" name="TextBox 331">
            <a:extLst>
              <a:ext uri="{FF2B5EF4-FFF2-40B4-BE49-F238E27FC236}">
                <a16:creationId xmlns:a16="http://schemas.microsoft.com/office/drawing/2014/main" id="{86BB609A-497B-4924-B314-40D41E667A36}"/>
              </a:ext>
            </a:extLst>
          </p:cNvPr>
          <p:cNvSpPr txBox="1"/>
          <p:nvPr/>
        </p:nvSpPr>
        <p:spPr>
          <a:xfrm>
            <a:off x="7548548" y="2173815"/>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BATCH AI</a:t>
            </a:r>
          </a:p>
        </p:txBody>
      </p:sp>
      <p:sp>
        <p:nvSpPr>
          <p:cNvPr id="333" name="TextBox 332">
            <a:extLst>
              <a:ext uri="{FF2B5EF4-FFF2-40B4-BE49-F238E27FC236}">
                <a16:creationId xmlns:a16="http://schemas.microsoft.com/office/drawing/2014/main" id="{8F74C718-9E87-4FC8-8874-FC326B3B40B7}"/>
              </a:ext>
            </a:extLst>
          </p:cNvPr>
          <p:cNvSpPr txBox="1"/>
          <p:nvPr/>
        </p:nvSpPr>
        <p:spPr>
          <a:xfrm>
            <a:off x="419433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Perform</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lang="en-US" dirty="0">
                <a:solidFill>
                  <a:schemeClr val="accent1"/>
                </a:solidFill>
                <a:latin typeface="Segoe UI Semilight"/>
              </a:rPr>
              <a:t>data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CONTAINER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2"/>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917</TotalTime>
  <Words>3165</Words>
  <Application>Microsoft Office PowerPoint</Application>
  <PresentationFormat>Widescreen</PresentationFormat>
  <Paragraphs>616</Paragraphs>
  <Slides>46</Slides>
  <Notes>17</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46</vt:i4>
      </vt:variant>
    </vt:vector>
  </HeadingPairs>
  <TitlesOfParts>
    <vt:vector size="69"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Data Warehousing Pattern in Azure</vt:lpstr>
      <vt:lpstr>Advanced analytics pattern in Azure</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144</cp:revision>
  <dcterms:created xsi:type="dcterms:W3CDTF">2018-07-06T04:04:55Z</dcterms:created>
  <dcterms:modified xsi:type="dcterms:W3CDTF">2020-10-23T17:40:59Z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